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3"/>
  </p:notesMasterIdLst>
  <p:sldIdLst>
    <p:sldId id="257" r:id="rId2"/>
  </p:sldIdLst>
  <p:sldSz cx="12096750" cy="16129000"/>
  <p:notesSz cx="7010400" cy="92964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EE1"/>
    <a:srgbClr val="FF9900"/>
    <a:srgbClr val="1B00C0"/>
    <a:srgbClr val="DC1A80"/>
    <a:srgbClr val="FF66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สไตล์ธีม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ไม่มีสไตล์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สไตล์ธีม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สไตล์ธีม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สไตล์ธีม 1 - เน้น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12C8C85-51F0-491E-9774-3900AFEF0FD7}" styleName="สไตล์สีอ่อน 2 - เน้น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สไตล์สีอ่อน 2 - เน้น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840" y="204"/>
      </p:cViewPr>
      <p:guideLst>
        <p:guide orient="horz" pos="5080"/>
        <p:guide pos="381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User\OneDrive\Desktop\&#3626;&#3619;&#3640;&#3611;&#3612;&#3641;&#3657;&#3617;&#3634;&#3619;&#3633;&#3610;&#3610;&#3619;&#3636;&#3585;&#3634;&#3619;&#3619;&#3657;&#3629;&#3591;&#3648;&#3619;&#3637;&#3618;&#3609;&#3619;&#3657;&#3629;&#3591;&#3607;&#3640;&#3585;&#3586;&#366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trendline>
            <c:spPr>
              <a:ln w="12700" cap="rnd">
                <a:solidFill>
                  <a:srgbClr val="002060"/>
                </a:solidFill>
                <a:prstDash val="solid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Sheet1!$A$2:$A$13</c:f>
              <c:numCache>
                <c:formatCode>mmm\-yy</c:formatCode>
                <c:ptCount val="12"/>
                <c:pt idx="0">
                  <c:v>243162</c:v>
                </c:pt>
                <c:pt idx="1">
                  <c:v>243193</c:v>
                </c:pt>
                <c:pt idx="2">
                  <c:v>243223</c:v>
                </c:pt>
                <c:pt idx="3">
                  <c:v>243254</c:v>
                </c:pt>
                <c:pt idx="4">
                  <c:v>243285</c:v>
                </c:pt>
                <c:pt idx="5">
                  <c:v>243313</c:v>
                </c:pt>
                <c:pt idx="6">
                  <c:v>243344</c:v>
                </c:pt>
                <c:pt idx="7">
                  <c:v>243374</c:v>
                </c:pt>
                <c:pt idx="8">
                  <c:v>243405</c:v>
                </c:pt>
                <c:pt idx="9">
                  <c:v>243435</c:v>
                </c:pt>
                <c:pt idx="10">
                  <c:v>243466</c:v>
                </c:pt>
                <c:pt idx="11">
                  <c:v>243497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2</c:v>
                </c:pt>
                <c:pt idx="1">
                  <c:v>6</c:v>
                </c:pt>
                <c:pt idx="2">
                  <c:v>6</c:v>
                </c:pt>
                <c:pt idx="3">
                  <c:v>6</c:v>
                </c:pt>
                <c:pt idx="4">
                  <c:v>4</c:v>
                </c:pt>
                <c:pt idx="5">
                  <c:v>5</c:v>
                </c:pt>
                <c:pt idx="6">
                  <c:v>1</c:v>
                </c:pt>
                <c:pt idx="7">
                  <c:v>9</c:v>
                </c:pt>
                <c:pt idx="8">
                  <c:v>5</c:v>
                </c:pt>
                <c:pt idx="9">
                  <c:v>5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062-4E8A-AEB8-1123C01A33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245056"/>
        <c:axId val="51246592"/>
      </c:lineChart>
      <c:dateAx>
        <c:axId val="512450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/>
          </a:p>
        </c:txPr>
        <c:crossAx val="51246592"/>
        <c:crosses val="autoZero"/>
        <c:auto val="1"/>
        <c:lblOffset val="100"/>
        <c:baseTimeUnit val="months"/>
      </c:dateAx>
      <c:valAx>
        <c:axId val="51246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/>
          </a:p>
        </c:txPr>
        <c:crossAx val="51245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rgbClr val="FFC000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9D23085-84F6-4277-806E-95DC530A899A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28863" y="1162050"/>
            <a:ext cx="23526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06878B2-1D94-49FC-88A3-56A43ACC745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0194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6878B2-1D94-49FC-88A3-56A43ACC745A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4401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69655" y="5913970"/>
            <a:ext cx="8731847" cy="5321726"/>
          </a:xfrm>
        </p:spPr>
        <p:txBody>
          <a:bodyPr anchor="b">
            <a:normAutofit/>
          </a:bodyPr>
          <a:lstStyle>
            <a:lvl1pPr>
              <a:defRPr sz="7144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9655" y="11235691"/>
            <a:ext cx="8731847" cy="2648851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4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09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19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24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289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33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38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8"/>
          <p:cNvSpPr/>
          <p:nvPr/>
        </p:nvSpPr>
        <p:spPr bwMode="auto">
          <a:xfrm>
            <a:off x="-41961" y="10162725"/>
            <a:ext cx="1846094" cy="1838633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60036" y="10652811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876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3340" y="1467814"/>
            <a:ext cx="8716961" cy="3012464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9654" y="5017911"/>
            <a:ext cx="8720647" cy="888440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969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4" y="4879062"/>
            <a:ext cx="8720647" cy="3454400"/>
          </a:xfrm>
        </p:spPr>
        <p:txBody>
          <a:bodyPr anchor="b"/>
          <a:lstStyle>
            <a:lvl1pPr algn="l">
              <a:defRPr sz="5292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9654" y="8422922"/>
            <a:ext cx="8720647" cy="2023533"/>
          </a:xfrm>
        </p:spPr>
        <p:txBody>
          <a:bodyPr anchor="t"/>
          <a:lstStyle>
            <a:lvl1pPr marL="0" indent="0" algn="l">
              <a:buNone/>
              <a:defRPr sz="2646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4830" indent="0">
              <a:buNone/>
              <a:defRPr sz="2381">
                <a:solidFill>
                  <a:schemeClr val="tx1">
                    <a:tint val="75000"/>
                  </a:schemeClr>
                </a:solidFill>
              </a:defRPr>
            </a:lvl2pPr>
            <a:lvl3pPr marL="1209660" indent="0">
              <a:buNone/>
              <a:defRPr sz="2117">
                <a:solidFill>
                  <a:schemeClr val="tx1">
                    <a:tint val="75000"/>
                  </a:schemeClr>
                </a:solidFill>
              </a:defRPr>
            </a:lvl3pPr>
            <a:lvl4pPr marL="181449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4pPr>
            <a:lvl5pPr marL="241932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5pPr>
            <a:lvl6pPr marL="302414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6pPr>
            <a:lvl7pPr marL="362897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7pPr>
            <a:lvl8pPr marL="423380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8pPr>
            <a:lvl9pPr marL="483863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7" y="7447203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312" y="7629738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809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9655" y="5025217"/>
            <a:ext cx="4230067" cy="88603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60813" y="5025217"/>
            <a:ext cx="4229488" cy="88603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312" y="1852750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385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6872" y="5236694"/>
            <a:ext cx="3802851" cy="1355283"/>
          </a:xfrm>
        </p:spPr>
        <p:txBody>
          <a:bodyPr anchor="b">
            <a:noAutofit/>
          </a:bodyPr>
          <a:lstStyle>
            <a:lvl1pPr marL="0" indent="0">
              <a:buNone/>
              <a:defRPr sz="3175" b="0"/>
            </a:lvl1pPr>
            <a:lvl2pPr marL="604830" indent="0">
              <a:buNone/>
              <a:defRPr sz="2646" b="1"/>
            </a:lvl2pPr>
            <a:lvl3pPr marL="1209660" indent="0">
              <a:buNone/>
              <a:defRPr sz="2381" b="1"/>
            </a:lvl3pPr>
            <a:lvl4pPr marL="1814490" indent="0">
              <a:buNone/>
              <a:defRPr sz="2117" b="1"/>
            </a:lvl4pPr>
            <a:lvl5pPr marL="2419320" indent="0">
              <a:buNone/>
              <a:defRPr sz="2117" b="1"/>
            </a:lvl5pPr>
            <a:lvl6pPr marL="3024149" indent="0">
              <a:buNone/>
              <a:defRPr sz="2117" b="1"/>
            </a:lvl6pPr>
            <a:lvl7pPr marL="3628979" indent="0">
              <a:buNone/>
              <a:defRPr sz="2117" b="1"/>
            </a:lvl7pPr>
            <a:lvl8pPr marL="4233809" indent="0">
              <a:buNone/>
              <a:defRPr sz="2117" b="1"/>
            </a:lvl8pPr>
            <a:lvl9pPr marL="4838639" indent="0">
              <a:buNone/>
              <a:defRPr sz="2117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9653" y="6591979"/>
            <a:ext cx="4230068" cy="7304153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82621" y="5229103"/>
            <a:ext cx="3801056" cy="1355283"/>
          </a:xfrm>
        </p:spPr>
        <p:txBody>
          <a:bodyPr anchor="b">
            <a:noAutofit/>
          </a:bodyPr>
          <a:lstStyle>
            <a:lvl1pPr marL="0" indent="0">
              <a:buNone/>
              <a:defRPr sz="3175" b="0"/>
            </a:lvl1pPr>
            <a:lvl2pPr marL="604830" indent="0">
              <a:buNone/>
              <a:defRPr sz="2646" b="1"/>
            </a:lvl2pPr>
            <a:lvl3pPr marL="1209660" indent="0">
              <a:buNone/>
              <a:defRPr sz="2381" b="1"/>
            </a:lvl3pPr>
            <a:lvl4pPr marL="1814490" indent="0">
              <a:buNone/>
              <a:defRPr sz="2117" b="1"/>
            </a:lvl4pPr>
            <a:lvl5pPr marL="2419320" indent="0">
              <a:buNone/>
              <a:defRPr sz="2117" b="1"/>
            </a:lvl5pPr>
            <a:lvl6pPr marL="3024149" indent="0">
              <a:buNone/>
              <a:defRPr sz="2117" b="1"/>
            </a:lvl6pPr>
            <a:lvl7pPr marL="3628979" indent="0">
              <a:buNone/>
              <a:defRPr sz="2117" b="1"/>
            </a:lvl7pPr>
            <a:lvl8pPr marL="4233809" indent="0">
              <a:buNone/>
              <a:defRPr sz="2117" b="1"/>
            </a:lvl8pPr>
            <a:lvl9pPr marL="4838639" indent="0">
              <a:buNone/>
              <a:defRPr sz="2117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56061" y="6584387"/>
            <a:ext cx="4227618" cy="7304153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312" y="1852750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5830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3337" y="1467814"/>
            <a:ext cx="8716963" cy="3012464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3217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1831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3" y="1049133"/>
            <a:ext cx="3478721" cy="2296141"/>
          </a:xfrm>
        </p:spPr>
        <p:txBody>
          <a:bodyPr anchor="b"/>
          <a:lstStyle>
            <a:lvl1pPr algn="l">
              <a:defRPr sz="2646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5247" y="1049136"/>
            <a:ext cx="5015053" cy="12735191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9653" y="3759701"/>
            <a:ext cx="3478721" cy="10024618"/>
          </a:xfrm>
        </p:spPr>
        <p:txBody>
          <a:bodyPr/>
          <a:lstStyle>
            <a:lvl1pPr marL="0" indent="0">
              <a:buNone/>
              <a:defRPr sz="1852"/>
            </a:lvl1pPr>
            <a:lvl2pPr marL="604830" indent="0">
              <a:buNone/>
              <a:defRPr sz="1587"/>
            </a:lvl2pPr>
            <a:lvl3pPr marL="1209660" indent="0">
              <a:buNone/>
              <a:defRPr sz="1323"/>
            </a:lvl3pPr>
            <a:lvl4pPr marL="1814490" indent="0">
              <a:buNone/>
              <a:defRPr sz="1191"/>
            </a:lvl4pPr>
            <a:lvl5pPr marL="2419320" indent="0">
              <a:buNone/>
              <a:defRPr sz="1191"/>
            </a:lvl5pPr>
            <a:lvl6pPr marL="3024149" indent="0">
              <a:buNone/>
              <a:defRPr sz="1191"/>
            </a:lvl6pPr>
            <a:lvl7pPr marL="3628979" indent="0">
              <a:buNone/>
              <a:defRPr sz="1191"/>
            </a:lvl7pPr>
            <a:lvl8pPr marL="4233809" indent="0">
              <a:buNone/>
              <a:defRPr sz="1191"/>
            </a:lvl8pPr>
            <a:lvl9pPr marL="4838639" indent="0">
              <a:buNone/>
              <a:defRPr sz="119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0272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4" y="11290300"/>
            <a:ext cx="8720647" cy="1332884"/>
          </a:xfrm>
        </p:spPr>
        <p:txBody>
          <a:bodyPr anchor="b">
            <a:normAutofit/>
          </a:bodyPr>
          <a:lstStyle>
            <a:lvl1pPr algn="l">
              <a:defRPr sz="3175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69654" y="1493344"/>
            <a:ext cx="8720647" cy="9066318"/>
          </a:xfrm>
        </p:spPr>
        <p:txBody>
          <a:bodyPr anchor="t">
            <a:normAutofit/>
          </a:bodyPr>
          <a:lstStyle>
            <a:lvl1pPr marL="0" indent="0" algn="ctr">
              <a:buNone/>
              <a:defRPr sz="2117"/>
            </a:lvl1pPr>
            <a:lvl2pPr marL="604830" indent="0">
              <a:buNone/>
              <a:defRPr sz="2117"/>
            </a:lvl2pPr>
            <a:lvl3pPr marL="1209660" indent="0">
              <a:buNone/>
              <a:defRPr sz="2117"/>
            </a:lvl3pPr>
            <a:lvl4pPr marL="1814490" indent="0">
              <a:buNone/>
              <a:defRPr sz="2117"/>
            </a:lvl4pPr>
            <a:lvl5pPr marL="2419320" indent="0">
              <a:buNone/>
              <a:defRPr sz="2117"/>
            </a:lvl5pPr>
            <a:lvl6pPr marL="3024149" indent="0">
              <a:buNone/>
              <a:defRPr sz="2117"/>
            </a:lvl6pPr>
            <a:lvl7pPr marL="3628979" indent="0">
              <a:buNone/>
              <a:defRPr sz="2117"/>
            </a:lvl7pPr>
            <a:lvl8pPr marL="4233809" indent="0">
              <a:buNone/>
              <a:defRPr sz="2117"/>
            </a:lvl8pPr>
            <a:lvl9pPr marL="4838639" indent="0">
              <a:buNone/>
              <a:defRPr sz="2117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9654" y="12623184"/>
            <a:ext cx="8720647" cy="1161137"/>
          </a:xfrm>
        </p:spPr>
        <p:txBody>
          <a:bodyPr>
            <a:normAutofit/>
          </a:bodyPr>
          <a:lstStyle>
            <a:lvl1pPr marL="0" indent="0">
              <a:buNone/>
              <a:defRPr sz="1587"/>
            </a:lvl1pPr>
            <a:lvl2pPr marL="604830" indent="0">
              <a:buNone/>
              <a:defRPr sz="1587"/>
            </a:lvl2pPr>
            <a:lvl3pPr marL="1209660" indent="0">
              <a:buNone/>
              <a:defRPr sz="1323"/>
            </a:lvl3pPr>
            <a:lvl4pPr marL="1814490" indent="0">
              <a:buNone/>
              <a:defRPr sz="1191"/>
            </a:lvl4pPr>
            <a:lvl5pPr marL="2419320" indent="0">
              <a:buNone/>
              <a:defRPr sz="1191"/>
            </a:lvl5pPr>
            <a:lvl6pPr marL="3024149" indent="0">
              <a:buNone/>
              <a:defRPr sz="1191"/>
            </a:lvl6pPr>
            <a:lvl7pPr marL="3628979" indent="0">
              <a:buNone/>
              <a:defRPr sz="1191"/>
            </a:lvl7pPr>
            <a:lvl8pPr marL="4233809" indent="0">
              <a:buNone/>
              <a:defRPr sz="1191"/>
            </a:lvl8pPr>
            <a:lvl9pPr marL="4838639" indent="0">
              <a:buNone/>
              <a:defRPr sz="119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1549146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6312" y="11719486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7394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4" y="1433689"/>
            <a:ext cx="8720647" cy="7330816"/>
          </a:xfrm>
        </p:spPr>
        <p:txBody>
          <a:bodyPr anchor="ctr">
            <a:normAutofit/>
          </a:bodyPr>
          <a:lstStyle>
            <a:lvl1pPr algn="l">
              <a:defRPr sz="635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9654" y="10240071"/>
            <a:ext cx="8720647" cy="3659162"/>
          </a:xfrm>
        </p:spPr>
        <p:txBody>
          <a:bodyPr anchor="ctr">
            <a:normAutofit/>
          </a:bodyPr>
          <a:lstStyle>
            <a:lvl1pPr marL="0" indent="0" algn="l">
              <a:buNone/>
              <a:defRPr sz="238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4830" indent="0">
              <a:buNone/>
              <a:defRPr sz="2381">
                <a:solidFill>
                  <a:schemeClr val="tx1">
                    <a:tint val="75000"/>
                  </a:schemeClr>
                </a:solidFill>
              </a:defRPr>
            </a:lvl2pPr>
            <a:lvl3pPr marL="1209660" indent="0">
              <a:buNone/>
              <a:defRPr sz="2117">
                <a:solidFill>
                  <a:schemeClr val="tx1">
                    <a:tint val="75000"/>
                  </a:schemeClr>
                </a:solidFill>
              </a:defRPr>
            </a:lvl3pPr>
            <a:lvl4pPr marL="181449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4pPr>
            <a:lvl5pPr marL="241932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5pPr>
            <a:lvl6pPr marL="302414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6pPr>
            <a:lvl7pPr marL="362897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7pPr>
            <a:lvl8pPr marL="423380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8pPr>
            <a:lvl9pPr marL="483863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7447203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312" y="7629738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8366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4705" y="1433689"/>
            <a:ext cx="8082474" cy="6810022"/>
          </a:xfrm>
        </p:spPr>
        <p:txBody>
          <a:bodyPr anchor="ctr">
            <a:normAutofit/>
          </a:bodyPr>
          <a:lstStyle>
            <a:lvl1pPr algn="l">
              <a:defRPr sz="635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196129" y="8243711"/>
            <a:ext cx="7479623" cy="896056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11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4830" indent="0">
              <a:buFontTx/>
              <a:buNone/>
              <a:defRPr/>
            </a:lvl2pPr>
            <a:lvl3pPr marL="1209660" indent="0">
              <a:buFontTx/>
              <a:buNone/>
              <a:defRPr/>
            </a:lvl3pPr>
            <a:lvl4pPr marL="1814490" indent="0">
              <a:buFontTx/>
              <a:buNone/>
              <a:defRPr/>
            </a:lvl4pPr>
            <a:lvl5pPr marL="241932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9654" y="10240071"/>
            <a:ext cx="8720647" cy="3659162"/>
          </a:xfrm>
        </p:spPr>
        <p:txBody>
          <a:bodyPr anchor="ctr">
            <a:normAutofit/>
          </a:bodyPr>
          <a:lstStyle>
            <a:lvl1pPr marL="0" indent="0" algn="l">
              <a:buNone/>
              <a:defRPr sz="238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4830" indent="0">
              <a:buNone/>
              <a:defRPr sz="2381">
                <a:solidFill>
                  <a:schemeClr val="tx1">
                    <a:tint val="75000"/>
                  </a:schemeClr>
                </a:solidFill>
              </a:defRPr>
            </a:lvl2pPr>
            <a:lvl3pPr marL="1209660" indent="0">
              <a:buNone/>
              <a:defRPr sz="2117">
                <a:solidFill>
                  <a:schemeClr val="tx1">
                    <a:tint val="75000"/>
                  </a:schemeClr>
                </a:solidFill>
              </a:defRPr>
            </a:lvl3pPr>
            <a:lvl4pPr marL="181449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4pPr>
            <a:lvl5pPr marL="241932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5pPr>
            <a:lvl6pPr marL="302414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6pPr>
            <a:lvl7pPr marL="362897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7pPr>
            <a:lvl8pPr marL="423380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8pPr>
            <a:lvl9pPr marL="4838639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77" y="7447203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312" y="7629738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2392252" y="1524012"/>
            <a:ext cx="604995" cy="1375307"/>
          </a:xfrm>
          <a:prstGeom prst="rect">
            <a:avLst/>
          </a:prstGeom>
        </p:spPr>
        <p:txBody>
          <a:bodyPr vert="horz" lIns="120968" tIns="60484" rIns="120968" bIns="60484" rtlCol="0" anchor="ctr">
            <a:noAutofit/>
          </a:bodyPr>
          <a:lstStyle/>
          <a:p>
            <a:pPr lvl="0"/>
            <a:r>
              <a:rPr lang="en-US" sz="10583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07612" y="6832849"/>
            <a:ext cx="604995" cy="1375307"/>
          </a:xfrm>
          <a:prstGeom prst="rect">
            <a:avLst/>
          </a:prstGeom>
        </p:spPr>
        <p:txBody>
          <a:bodyPr vert="horz" lIns="120968" tIns="60484" rIns="120968" bIns="60484" rtlCol="0" anchor="ctr">
            <a:noAutofit/>
          </a:bodyPr>
          <a:lstStyle/>
          <a:p>
            <a:pPr lvl="0"/>
            <a:r>
              <a:rPr lang="en-US" sz="10583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147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4" y="5734759"/>
            <a:ext cx="8720647" cy="6408432"/>
          </a:xfrm>
        </p:spPr>
        <p:txBody>
          <a:bodyPr anchor="b">
            <a:normAutofit/>
          </a:bodyPr>
          <a:lstStyle>
            <a:lvl1pPr algn="l">
              <a:defRPr sz="635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9654" y="12186355"/>
            <a:ext cx="8720647" cy="171596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77" y="11549146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6312" y="11719486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4915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894705" y="1433689"/>
            <a:ext cx="8082474" cy="6810022"/>
          </a:xfrm>
        </p:spPr>
        <p:txBody>
          <a:bodyPr anchor="ctr">
            <a:normAutofit/>
          </a:bodyPr>
          <a:lstStyle>
            <a:lvl1pPr algn="l">
              <a:defRPr sz="635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69653" y="10215033"/>
            <a:ext cx="8848053" cy="197132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175">
                <a:solidFill>
                  <a:schemeClr val="accent1"/>
                </a:solidFill>
              </a:defRPr>
            </a:lvl1pPr>
            <a:lvl2pPr marL="604830" indent="0">
              <a:buFontTx/>
              <a:buNone/>
              <a:defRPr/>
            </a:lvl2pPr>
            <a:lvl3pPr marL="1209660" indent="0">
              <a:buFontTx/>
              <a:buNone/>
              <a:defRPr/>
            </a:lvl3pPr>
            <a:lvl4pPr marL="1814490" indent="0">
              <a:buFontTx/>
              <a:buNone/>
              <a:defRPr/>
            </a:lvl4pPr>
            <a:lvl5pPr marL="241932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9653" y="12186355"/>
            <a:ext cx="8848053" cy="171596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77" y="11549146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6312" y="11719486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2392252" y="1524012"/>
            <a:ext cx="604995" cy="1375307"/>
          </a:xfrm>
          <a:prstGeom prst="rect">
            <a:avLst/>
          </a:prstGeom>
        </p:spPr>
        <p:txBody>
          <a:bodyPr vert="horz" lIns="120968" tIns="60484" rIns="120968" bIns="60484" rtlCol="0" anchor="ctr">
            <a:noAutofit/>
          </a:bodyPr>
          <a:lstStyle/>
          <a:p>
            <a:pPr lvl="0"/>
            <a:r>
              <a:rPr lang="en-US" sz="10583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07612" y="6832849"/>
            <a:ext cx="604995" cy="1375307"/>
          </a:xfrm>
          <a:prstGeom prst="rect">
            <a:avLst/>
          </a:prstGeom>
        </p:spPr>
        <p:txBody>
          <a:bodyPr vert="horz" lIns="120968" tIns="60484" rIns="120968" bIns="60484" rtlCol="0" anchor="ctr">
            <a:noAutofit/>
          </a:bodyPr>
          <a:lstStyle/>
          <a:p>
            <a:pPr lvl="0"/>
            <a:r>
              <a:rPr lang="en-US" sz="10583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1309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9654" y="1475569"/>
            <a:ext cx="8720646" cy="6773380"/>
          </a:xfrm>
        </p:spPr>
        <p:txBody>
          <a:bodyPr anchor="ctr">
            <a:normAutofit/>
          </a:bodyPr>
          <a:lstStyle>
            <a:lvl1pPr algn="l">
              <a:defRPr sz="635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69654" y="10215033"/>
            <a:ext cx="8720647" cy="197132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175">
                <a:solidFill>
                  <a:schemeClr val="accent1"/>
                </a:solidFill>
              </a:defRPr>
            </a:lvl1pPr>
            <a:lvl2pPr marL="604830" indent="0">
              <a:buFontTx/>
              <a:buNone/>
              <a:defRPr/>
            </a:lvl2pPr>
            <a:lvl3pPr marL="1209660" indent="0">
              <a:buFontTx/>
              <a:buNone/>
              <a:defRPr/>
            </a:lvl3pPr>
            <a:lvl4pPr marL="1814490" indent="0">
              <a:buFontTx/>
              <a:buNone/>
              <a:defRPr/>
            </a:lvl4pPr>
            <a:lvl5pPr marL="241932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9654" y="12186355"/>
            <a:ext cx="8720647" cy="171596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1549146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6312" y="11719486"/>
            <a:ext cx="773877" cy="858720"/>
          </a:xfrm>
        </p:spPr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2711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1732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99728" y="1475567"/>
            <a:ext cx="2190925" cy="12426755"/>
          </a:xfrm>
        </p:spPr>
        <p:txBody>
          <a:bodyPr vert="eaVert" anchor="ctr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9655" y="1475567"/>
            <a:ext cx="6239335" cy="1242675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77" y="1672624"/>
            <a:ext cx="1796992" cy="1194753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444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537633"/>
            <a:ext cx="2620963" cy="15613070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7015" y="671"/>
            <a:ext cx="2582693" cy="16117165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241935" cy="16129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3337" y="1467814"/>
            <a:ext cx="8716963" cy="30124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9654" y="5017911"/>
            <a:ext cx="8720647" cy="9139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82237" y="14428822"/>
            <a:ext cx="1013857" cy="870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3CCFF-CA5D-44B1-B280-D20CC4BC0D2E}" type="datetimeFigureOut">
              <a:rPr lang="th-TH" smtClean="0"/>
              <a:t>18/04/67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69653" y="14430515"/>
            <a:ext cx="7562437" cy="8587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676312" y="1852750"/>
            <a:ext cx="773877" cy="8587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646">
                <a:solidFill>
                  <a:srgbClr val="FEFFFF"/>
                </a:solidFill>
              </a:defRPr>
            </a:lvl1pPr>
          </a:lstStyle>
          <a:p>
            <a:fld id="{CB6434EC-691C-4207-81FE-F1C7449F38C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5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</p:sldLayoutIdLst>
  <p:txStyles>
    <p:titleStyle>
      <a:lvl1pPr algn="l" defTabSz="604830" rtl="0" eaLnBrk="1" latinLnBrk="0" hangingPunct="1">
        <a:spcBef>
          <a:spcPct val="0"/>
        </a:spcBef>
        <a:buNone/>
        <a:defRPr sz="4762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53622" indent="-453622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238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82849" indent="-378019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211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512075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85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116905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721734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326564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931394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536224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141054" indent="-302415" algn="l" defTabSz="604830" rtl="0" eaLnBrk="1" latinLnBrk="0" hangingPunct="1">
        <a:spcBef>
          <a:spcPts val="1323"/>
        </a:spcBef>
        <a:spcAft>
          <a:spcPts val="0"/>
        </a:spcAft>
        <a:buClr>
          <a:schemeClr val="accent1"/>
        </a:buClr>
        <a:buFont typeface="Wingdings 3" charset="2"/>
        <a:buChar char=""/>
        <a:defRPr sz="158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604830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2pPr>
      <a:lvl3pPr marL="1209660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3pPr>
      <a:lvl4pPr marL="1814490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4pPr>
      <a:lvl5pPr marL="2419320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5pPr>
      <a:lvl6pPr marL="3024149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6pPr>
      <a:lvl7pPr marL="3628979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7pPr>
      <a:lvl8pPr marL="4233809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8pPr>
      <a:lvl9pPr marL="4838639" algn="l" defTabSz="604830" rtl="0" eaLnBrk="1" latinLnBrk="0" hangingPunct="1">
        <a:defRPr sz="23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1A8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-3242" y="15590520"/>
            <a:ext cx="12082810" cy="538480"/>
          </a:xfrm>
          <a:prstGeom prst="rect">
            <a:avLst/>
          </a:prstGeom>
          <a:solidFill>
            <a:srgbClr val="DC1A80">
              <a:alpha val="82000"/>
            </a:srgb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81"/>
          <a:stretch/>
        </p:blipFill>
        <p:spPr>
          <a:xfrm>
            <a:off x="-13940" y="0"/>
            <a:ext cx="12110690" cy="3357241"/>
          </a:xfrm>
          <a:prstGeom prst="rect">
            <a:avLst/>
          </a:prstGeom>
        </p:spPr>
      </p:pic>
      <p:sp>
        <p:nvSpPr>
          <p:cNvPr id="3" name="สี่เหลี่ยมผืนผ้า 2"/>
          <p:cNvSpPr/>
          <p:nvPr/>
        </p:nvSpPr>
        <p:spPr>
          <a:xfrm>
            <a:off x="2140548" y="1730208"/>
            <a:ext cx="10029351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8000" b="1" cap="none" spc="0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1B00C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ศูนย์ดำรงธรรม</a:t>
            </a:r>
            <a:r>
              <a:rPr lang="th-TH" sz="11500" b="1" cap="none" spc="0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1B00C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จังหวัดพะเยา</a:t>
            </a:r>
            <a:endParaRPr lang="th-TH" sz="80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1B00C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58180" y="146266"/>
            <a:ext cx="1205216" cy="122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xmlns="" id="{07BFDDF1-42FF-4762-8EE2-24689EB36D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6" y="15613379"/>
            <a:ext cx="482827" cy="482827"/>
          </a:xfrm>
          <a:prstGeom prst="rect">
            <a:avLst/>
          </a:prstGeom>
        </p:spPr>
      </p:pic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xmlns="" id="{9F93DAB3-03F9-475E-BC37-311A4D9D9DCC}"/>
              </a:ext>
            </a:extLst>
          </p:cNvPr>
          <p:cNvSpPr txBox="1"/>
          <p:nvPr/>
        </p:nvSpPr>
        <p:spPr>
          <a:xfrm>
            <a:off x="886047" y="15541142"/>
            <a:ext cx="22643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Chulabhorn Likit Text Medium" panose="00000600000000000000" pitchFamily="50" charset="-34"/>
                <a:cs typeface="+mj-cs"/>
              </a:rPr>
              <a:t>โทรศัพท์ ๐ ๕๔๔๔ ๙</a:t>
            </a:r>
            <a:r>
              <a:rPr lang="th-TH" sz="2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735 </a:t>
            </a:r>
            <a:endParaRPr lang="th-TH" sz="2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42" name="รูปภาพ 41">
            <a:extLst>
              <a:ext uri="{FF2B5EF4-FFF2-40B4-BE49-F238E27FC236}">
                <a16:creationId xmlns:a16="http://schemas.microsoft.com/office/drawing/2014/main" xmlns="" id="{DA44C4BB-2D7D-440F-A2D3-DA0C797C3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039" y="15602233"/>
            <a:ext cx="499794" cy="499794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xmlns="" id="{2044F0E2-8DB6-4492-B6A4-A8560DD21B2E}"/>
              </a:ext>
            </a:extLst>
          </p:cNvPr>
          <p:cNvSpPr txBox="1"/>
          <p:nvPr/>
        </p:nvSpPr>
        <p:spPr>
          <a:xfrm>
            <a:off x="3776782" y="15552572"/>
            <a:ext cx="37989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 err="1" smtClean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www.facebook.com</a:t>
            </a:r>
            <a:r>
              <a:rPr lang="th-TH" b="1" dirty="0" smtClean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/</a:t>
            </a:r>
            <a:r>
              <a:rPr lang="th-TH" b="1" dirty="0" err="1" smtClean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phayao</a:t>
            </a:r>
            <a:r>
              <a:rPr lang="th-TH" b="1" dirty="0" smtClean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56000</a:t>
            </a:r>
            <a:endParaRPr lang="th-TH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4" name="กล่องข้อความ 43">
            <a:extLst>
              <a:ext uri="{FF2B5EF4-FFF2-40B4-BE49-F238E27FC236}">
                <a16:creationId xmlns:a16="http://schemas.microsoft.com/office/drawing/2014/main" xmlns="" id="{B66CFCFD-F078-89DF-1DF8-AB804914AE68}"/>
              </a:ext>
            </a:extLst>
          </p:cNvPr>
          <p:cNvSpPr txBox="1"/>
          <p:nvPr/>
        </p:nvSpPr>
        <p:spPr>
          <a:xfrm>
            <a:off x="8595204" y="15639764"/>
            <a:ext cx="3387142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th-TH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แจ้งปัญหาผ่าน</a:t>
            </a:r>
            <a:r>
              <a:rPr lang="th-TH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ไลน์</a:t>
            </a:r>
            <a:r>
              <a:rPr lang="th-TH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@</a:t>
            </a:r>
            <a:r>
              <a:rPr lang="th-TH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 </a:t>
            </a:r>
            <a:r>
              <a:rPr lang="en-GB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traffyfondue</a:t>
            </a:r>
            <a:endParaRPr lang="th-TH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+mj-cs"/>
            </a:endParaRPr>
          </a:p>
        </p:txBody>
      </p:sp>
      <p:pic>
        <p:nvPicPr>
          <p:cNvPr id="45" name="รูปภาพ 44">
            <a:extLst>
              <a:ext uri="{FF2B5EF4-FFF2-40B4-BE49-F238E27FC236}">
                <a16:creationId xmlns:a16="http://schemas.microsoft.com/office/drawing/2014/main" xmlns="" id="{1ED3F3AD-13BD-F8EF-8078-3CD8D209F5B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538" y="15613379"/>
            <a:ext cx="702669" cy="515620"/>
          </a:xfrm>
          <a:prstGeom prst="rect">
            <a:avLst/>
          </a:prstGeom>
        </p:spPr>
      </p:pic>
      <p:pic>
        <p:nvPicPr>
          <p:cNvPr id="18" name="Picture 2" descr="http://www.damrongdhama.moi.go.th/images/logo-damrongdhama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7727" y="27274"/>
            <a:ext cx="2433320" cy="2026920"/>
          </a:xfrm>
          <a:prstGeom prst="rect">
            <a:avLst/>
          </a:prstGeom>
          <a:noFill/>
          <a:extLst/>
        </p:spPr>
      </p:pic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xmlns="" id="{9F93DAB3-03F9-475E-BC37-311A4D9D9DCC}"/>
              </a:ext>
            </a:extLst>
          </p:cNvPr>
          <p:cNvSpPr txBox="1"/>
          <p:nvPr/>
        </p:nvSpPr>
        <p:spPr>
          <a:xfrm>
            <a:off x="876463" y="15778268"/>
            <a:ext cx="22643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Chulabhorn Likit Text Medium" panose="00000600000000000000" pitchFamily="50" charset="-34"/>
                <a:cs typeface="+mj-cs"/>
              </a:rPr>
              <a:t>สายด่วน </a:t>
            </a:r>
            <a:r>
              <a:rPr lang="th-TH" sz="2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1567</a:t>
            </a:r>
            <a:endParaRPr lang="th-TH" sz="2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0" name="ตาราง 19">
            <a:extLst>
              <a:ext uri="{FF2B5EF4-FFF2-40B4-BE49-F238E27FC236}">
                <a16:creationId xmlns:a16="http://schemas.microsoft.com/office/drawing/2014/main" xmlns="" id="{66213CB8-17C6-30BA-B163-56A38F8E6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184312"/>
              </p:ext>
            </p:extLst>
          </p:nvPr>
        </p:nvGraphicFramePr>
        <p:xfrm>
          <a:off x="1662709" y="5122446"/>
          <a:ext cx="8881163" cy="5544128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358996">
                  <a:extLst>
                    <a:ext uri="{9D8B030D-6E8A-4147-A177-3AD203B41FA5}">
                      <a16:colId xmlns:a16="http://schemas.microsoft.com/office/drawing/2014/main" xmlns="" val="532472831"/>
                    </a:ext>
                  </a:extLst>
                </a:gridCol>
                <a:gridCol w="5522167">
                  <a:extLst>
                    <a:ext uri="{9D8B030D-6E8A-4147-A177-3AD203B41FA5}">
                      <a16:colId xmlns:a16="http://schemas.microsoft.com/office/drawing/2014/main" xmlns="" val="3300069568"/>
                    </a:ext>
                  </a:extLst>
                </a:gridCol>
              </a:tblGrid>
              <a:tr h="3733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เดือน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ngsana New" panose="02020603050405020304" pitchFamily="18" charset="-34"/>
                        <a:ea typeface="Calibri" panose="020F0502020204030204" pitchFamily="34" charset="0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จำนวนผู้รับบริการ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ngsana New" panose="02020603050405020304" pitchFamily="18" charset="-34"/>
                        <a:ea typeface="Calibri" panose="020F0502020204030204" pitchFamily="34" charset="0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79713077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ตุลาคม 2565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7629286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พฤศจิกายน 2565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5307193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ธันวาคม 2565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063867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มกราคม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169389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กุมภาพันธ์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4456732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มีนาคม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7991986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เมษายน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13400874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พฤษภาคม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76135945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มิถุนายน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5729111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กรกฎาคม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4257898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สิงหาคม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4831455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กันยายน 2566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96969102"/>
                  </a:ext>
                </a:extLst>
              </a:tr>
              <a:tr h="3733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2400" b="1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57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5760301"/>
                  </a:ext>
                </a:extLst>
              </a:tr>
            </a:tbl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xmlns="" id="{23132CBC-2F92-F0E5-B435-DF71542B3F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9852098"/>
              </p:ext>
            </p:extLst>
          </p:nvPr>
        </p:nvGraphicFramePr>
        <p:xfrm>
          <a:off x="1673564" y="10579757"/>
          <a:ext cx="8875194" cy="3149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7" name="กล่องข้อความ 2"/>
          <p:cNvSpPr txBox="1">
            <a:spLocks noChangeArrowheads="1"/>
          </p:cNvSpPr>
          <p:nvPr/>
        </p:nvSpPr>
        <p:spPr bwMode="auto">
          <a:xfrm>
            <a:off x="1001468" y="13828299"/>
            <a:ext cx="10073390" cy="1673022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24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</a:t>
            </a: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1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แจ้งเบาะแสการกระทำความผิด		</a:t>
            </a: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	4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ปัญหาที่ดิน</a:t>
            </a:r>
            <a:endParaRPr lang="en-US" sz="16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2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ปัญหาความเดือดร้อน			</a:t>
            </a: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	5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ขอความช่วยเหลือ</a:t>
            </a:r>
            <a:endParaRPr lang="en-US" sz="16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3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ร้องเรียนกล่าวโทษเจ้าหน้าที่รัฐ/โครงการของรัฐ	</a:t>
            </a:r>
            <a:r>
              <a:rPr lang="th-TH" sz="24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		6</a:t>
            </a:r>
            <a:r>
              <a:rPr lang="th-TH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IT๙" panose="020B0500040200020003" pitchFamily="34" charset="-34"/>
              </a:rPr>
              <a:t>. เรื่องอื่นๆ</a:t>
            </a:r>
            <a:endParaRPr lang="en-US" sz="16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-13940" y="3357241"/>
            <a:ext cx="12110689" cy="1673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th-TH" sz="3200" b="1" dirty="0" smtClean="0"/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th-TH" sz="3200" b="1" dirty="0"/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th-TH" sz="3200" b="1" dirty="0"/>
          </a:p>
        </p:txBody>
      </p:sp>
      <p:grpSp>
        <p:nvGrpSpPr>
          <p:cNvPr id="22" name="กลุ่ม 21"/>
          <p:cNvGrpSpPr/>
          <p:nvPr/>
        </p:nvGrpSpPr>
        <p:grpSpPr>
          <a:xfrm>
            <a:off x="3917320" y="13897747"/>
            <a:ext cx="4677884" cy="553357"/>
            <a:chOff x="3709433" y="7787822"/>
            <a:chExt cx="4677884" cy="553357"/>
          </a:xfrm>
        </p:grpSpPr>
        <p:sp>
          <p:nvSpPr>
            <p:cNvPr id="23" name="สี่เหลี่ยมผืนผ้า 22"/>
            <p:cNvSpPr/>
            <p:nvPr/>
          </p:nvSpPr>
          <p:spPr>
            <a:xfrm>
              <a:off x="3709433" y="7787822"/>
              <a:ext cx="4677883" cy="55335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Angsana New" panose="02020603050405020304" pitchFamily="18" charset="-34"/>
                  <a:ea typeface="Calibri" panose="020F0502020204030204" pitchFamily="34" charset="0"/>
                  <a:cs typeface="Angsana New" panose="02020603050405020304" pitchFamily="18" charset="-34"/>
                </a:rPr>
                <a:t>ประเภทเรื่องร้องเรียนร้องทุกข์และให้คำปรึกษา</a:t>
              </a:r>
              <a:endParaRPr lang="en-US" sz="1800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24" name="สี่เหลี่ยมผืนผ้า 23"/>
            <p:cNvSpPr/>
            <p:nvPr/>
          </p:nvSpPr>
          <p:spPr>
            <a:xfrm>
              <a:off x="3709434" y="7787822"/>
              <a:ext cx="4677883" cy="55335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b="1" dirty="0">
                  <a:solidFill>
                    <a:srgbClr val="1B00C0"/>
                  </a:solidFill>
                  <a:latin typeface="Angsana New" panose="02020603050405020304" pitchFamily="18" charset="-34"/>
                  <a:ea typeface="Calibri" panose="020F0502020204030204" pitchFamily="34" charset="0"/>
                  <a:cs typeface="Angsana New" panose="02020603050405020304" pitchFamily="18" charset="-34"/>
                </a:rPr>
                <a:t>ประเภทเรื่องร้องเรียนร้องทุกข์และให้คำปรึกษา</a:t>
              </a:r>
              <a:endParaRPr lang="en-US" sz="1800" dirty="0">
                <a:solidFill>
                  <a:srgbClr val="1B00C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endParaRPr>
            </a:p>
          </p:txBody>
        </p:sp>
      </p:grpSp>
      <p:grpSp>
        <p:nvGrpSpPr>
          <p:cNvPr id="30" name="กลุ่ม 29"/>
          <p:cNvGrpSpPr/>
          <p:nvPr/>
        </p:nvGrpSpPr>
        <p:grpSpPr>
          <a:xfrm>
            <a:off x="110910" y="3323789"/>
            <a:ext cx="11697630" cy="1772916"/>
            <a:chOff x="32853" y="3357241"/>
            <a:chExt cx="11697630" cy="3017493"/>
          </a:xfrm>
        </p:grpSpPr>
        <p:sp>
          <p:nvSpPr>
            <p:cNvPr id="31" name="สี่เหลี่ยมผืนผ้า 30"/>
            <p:cNvSpPr/>
            <p:nvPr/>
          </p:nvSpPr>
          <p:spPr>
            <a:xfrm>
              <a:off x="32853" y="3357241"/>
              <a:ext cx="11697629" cy="18319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sz="3600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H SarabunIT๙" panose="020B0500040200020003" pitchFamily="34" charset="-34"/>
                </a:rPr>
                <a:t>รายงานสรุปจำนวนผู้รับบริการที่เข้ามารับบริการร้องเรียน/ร้องทุกข์ และขอคำปรึกษา</a:t>
              </a:r>
              <a:endParaRPr lang="en-US" sz="2400" b="1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sz="3600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H SarabunIT๙" panose="020B0500040200020003" pitchFamily="34" charset="-34"/>
                </a:rPr>
                <a:t>ณ จุดให้บริการ (</a:t>
              </a:r>
              <a:r>
                <a:rPr lang="en-US" sz="3600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  <a:cs typeface="Cordia New" panose="020B0304020202020204" pitchFamily="34" charset="-34"/>
                </a:rPr>
                <a:t>Walk-in</a:t>
              </a:r>
              <a:r>
                <a:rPr lang="th-TH" sz="3600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) ศูนย์ดำรงธรรมจังหวัดพะเยา ศาลากลางจังหวัดพะเยา ชั้น ๑</a:t>
              </a:r>
              <a:endParaRPr lang="en-US" sz="2400" b="1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algn="ctr"/>
              <a:r>
                <a:rPr lang="th-TH" sz="3600" b="1" dirty="0">
                  <a:ln w="76200">
                    <a:solidFill>
                      <a:schemeClr val="bg1"/>
                    </a:solidFill>
                  </a:ln>
                  <a:solidFill>
                    <a:schemeClr val="bg1"/>
                  </a:solidFill>
                  <a:ea typeface="Calibri" panose="020F0502020204030204" pitchFamily="34" charset="0"/>
                  <a:cs typeface="TH SarabunIT๙" panose="020B0500040200020003" pitchFamily="34" charset="-34"/>
                </a:rPr>
                <a:t>ประจำปีงบประมาณ พ.ศ. 2566</a:t>
              </a:r>
              <a:endParaRPr lang="th-TH" sz="3600" b="1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32" name="สี่เหลี่ยมผืนผ้า 31"/>
            <p:cNvSpPr/>
            <p:nvPr/>
          </p:nvSpPr>
          <p:spPr>
            <a:xfrm>
              <a:off x="32854" y="3357241"/>
              <a:ext cx="11697629" cy="30174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sz="3600" b="1" dirty="0">
                  <a:latin typeface="Calibri" panose="020F0502020204030204" pitchFamily="34" charset="0"/>
                  <a:ea typeface="Calibri" panose="020F0502020204030204" pitchFamily="34" charset="0"/>
                  <a:cs typeface="TH SarabunIT๙" panose="020B0500040200020003" pitchFamily="34" charset="-34"/>
                </a:rPr>
                <a:t>รายงานสรุปจำนวนผู้รับบริการที่เข้ามารับบริการร้องเรียน/ร้องทุกข์ และขอคำปรึกษา</a:t>
              </a:r>
              <a:endPara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th-TH" sz="3600" b="1" dirty="0">
                  <a:latin typeface="Calibri" panose="020F0502020204030204" pitchFamily="34" charset="0"/>
                  <a:ea typeface="Calibri" panose="020F0502020204030204" pitchFamily="34" charset="0"/>
                  <a:cs typeface="TH SarabunIT๙" panose="020B0500040200020003" pitchFamily="34" charset="-34"/>
                </a:rPr>
                <a:t>ณ จุดให้บริการ (</a:t>
              </a:r>
              <a:r>
                <a:rPr lang="en-US" sz="3600" b="1" dirty="0">
                  <a:latin typeface="TH SarabunIT๙" panose="020B0500040200020003" pitchFamily="34" charset="-34"/>
                  <a:ea typeface="Calibri" panose="020F0502020204030204" pitchFamily="34" charset="0"/>
                  <a:cs typeface="Cordia New" panose="020B0304020202020204" pitchFamily="34" charset="-34"/>
                </a:rPr>
                <a:t>Walk-in</a:t>
              </a:r>
              <a:r>
                <a:rPr lang="th-TH" sz="3600" b="1" dirty="0">
                  <a:latin typeface="TH SarabunIT๙" panose="020B0500040200020003" pitchFamily="34" charset="-34"/>
                  <a:ea typeface="Calibri" panose="020F0502020204030204" pitchFamily="34" charset="0"/>
                </a:rPr>
                <a:t>) ศูนย์ดำรงธรรมจังหวัดพะเยา ศาลากลางจังหวัดพะเยา ชั้น ๑</a:t>
              </a:r>
              <a:endPara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algn="ctr"/>
              <a:r>
                <a:rPr lang="th-TH" sz="3600" b="1" dirty="0">
                  <a:ea typeface="Calibri" panose="020F0502020204030204" pitchFamily="34" charset="0"/>
                  <a:cs typeface="TH SarabunIT๙" panose="020B0500040200020003" pitchFamily="34" charset="-34"/>
                </a:rPr>
                <a:t>ประจำปีงบประมาณ พ.ศ. 2566</a:t>
              </a:r>
              <a:endParaRPr lang="th-TH" sz="3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2892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ช่อ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1121</TotalTime>
  <Words>153</Words>
  <Application>Microsoft Office PowerPoint</Application>
  <PresentationFormat>กำหนดเอง</PresentationFormat>
  <Paragraphs>47</Paragraphs>
  <Slides>1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ช่อ</vt:lpstr>
      <vt:lpstr>งานนำเสนอ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บัญชี Microsoft</dc:creator>
  <cp:lastModifiedBy>ASUS</cp:lastModifiedBy>
  <cp:revision>101</cp:revision>
  <cp:lastPrinted>2023-01-04T03:38:50Z</cp:lastPrinted>
  <dcterms:created xsi:type="dcterms:W3CDTF">2022-11-03T09:25:10Z</dcterms:created>
  <dcterms:modified xsi:type="dcterms:W3CDTF">2024-04-18T02:24:00Z</dcterms:modified>
</cp:coreProperties>
</file>